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301" r:id="rId3"/>
    <p:sldId id="313" r:id="rId4"/>
    <p:sldId id="307" r:id="rId5"/>
    <p:sldId id="308" r:id="rId6"/>
    <p:sldId id="310" r:id="rId7"/>
    <p:sldId id="309" r:id="rId8"/>
    <p:sldId id="314" r:id="rId9"/>
    <p:sldId id="315" r:id="rId10"/>
    <p:sldId id="316" r:id="rId11"/>
    <p:sldId id="317" r:id="rId12"/>
    <p:sldId id="319" r:id="rId13"/>
    <p:sldId id="318" r:id="rId14"/>
    <p:sldId id="320" r:id="rId15"/>
    <p:sldId id="321" r:id="rId16"/>
    <p:sldId id="322" r:id="rId17"/>
    <p:sldId id="323" r:id="rId18"/>
    <p:sldId id="326" r:id="rId19"/>
    <p:sldId id="327" r:id="rId20"/>
    <p:sldId id="328" r:id="rId21"/>
    <p:sldId id="329" r:id="rId22"/>
    <p:sldId id="331" r:id="rId23"/>
    <p:sldId id="332" r:id="rId24"/>
    <p:sldId id="333" r:id="rId25"/>
    <p:sldId id="262" r:id="rId26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99CCFF"/>
    <a:srgbClr val="FF0000"/>
    <a:srgbClr val="4F81BD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7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38274-4242-4336-95DD-0E450D304B03}" type="datetimeFigureOut">
              <a:rPr lang="ru-RU" smtClean="0"/>
              <a:t>13.10.2022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F8985-0B55-4894-89E0-A96B0F8BEA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870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d1da4f3a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d1da4f3a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183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1da4f3a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d1da4f3a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149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1da4f3a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d1da4f3a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676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1da4f3a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d1da4f3a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641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1da4f3a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d1da4f3a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245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1da4f3a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d1da4f3a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025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1da4f3a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d1da4f3a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459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6df17c81e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6df17c81e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871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6df17c81e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6df17c81e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778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6df17c81e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6df17c81e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873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6df17c81e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6df17c81e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92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d1da4f3a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d1da4f3a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001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6df17c81e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6df17c81e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592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6df17c81e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6df17c81e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746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6df17c81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6df17c81e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199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6df17c81e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6df17c81e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053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d1da4f3a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d1da4f3a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27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d1da4f3a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d1da4f3a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97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d1da4f3a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d1da4f3a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778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d1da4f3a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d1da4f3a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5984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d1da4f3a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d1da4f3a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237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d1da4f3a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d1da4f3a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579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d1da4f3a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d1da4f3a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43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0469" y="705866"/>
            <a:ext cx="6703060" cy="5441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1B202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1B202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0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500366" y="761"/>
            <a:ext cx="1644014" cy="1644014"/>
          </a:xfrm>
          <a:custGeom>
            <a:avLst/>
            <a:gdLst/>
            <a:ahLst/>
            <a:cxnLst/>
            <a:rect l="l" t="t" r="r" b="b"/>
            <a:pathLst>
              <a:path w="1644015" h="1644014">
                <a:moveTo>
                  <a:pt x="1643633" y="0"/>
                </a:moveTo>
                <a:lnTo>
                  <a:pt x="0" y="0"/>
                </a:lnTo>
                <a:lnTo>
                  <a:pt x="1643633" y="1643634"/>
                </a:lnTo>
                <a:lnTo>
                  <a:pt x="1643633" y="0"/>
                </a:lnTo>
                <a:close/>
              </a:path>
            </a:pathLst>
          </a:custGeom>
          <a:solidFill>
            <a:srgbClr val="FFFFFF">
              <a:alpha val="313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61"/>
            <a:ext cx="5153660" cy="5134610"/>
          </a:xfrm>
          <a:custGeom>
            <a:avLst/>
            <a:gdLst/>
            <a:ahLst/>
            <a:cxnLst/>
            <a:rect l="l" t="t" r="r" b="b"/>
            <a:pathLst>
              <a:path w="5153660" h="5134610">
                <a:moveTo>
                  <a:pt x="5153406" y="5134356"/>
                </a:moveTo>
                <a:lnTo>
                  <a:pt x="0" y="0"/>
                </a:lnTo>
                <a:lnTo>
                  <a:pt x="0" y="1141476"/>
                </a:lnTo>
                <a:lnTo>
                  <a:pt x="0" y="2567178"/>
                </a:lnTo>
                <a:lnTo>
                  <a:pt x="0" y="2783205"/>
                </a:lnTo>
                <a:lnTo>
                  <a:pt x="2348992" y="5123688"/>
                </a:lnTo>
                <a:lnTo>
                  <a:pt x="2565984" y="5123688"/>
                </a:lnTo>
                <a:lnTo>
                  <a:pt x="2576703" y="5134356"/>
                </a:lnTo>
                <a:lnTo>
                  <a:pt x="5153406" y="5134356"/>
                </a:lnTo>
                <a:close/>
              </a:path>
            </a:pathLst>
          </a:custGeom>
          <a:solidFill>
            <a:srgbClr val="FFFFFF">
              <a:alpha val="313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23" y="761"/>
            <a:ext cx="2299970" cy="2291715"/>
          </a:xfrm>
          <a:custGeom>
            <a:avLst/>
            <a:gdLst/>
            <a:ahLst/>
            <a:cxnLst/>
            <a:rect l="l" t="t" r="r" b="b"/>
            <a:pathLst>
              <a:path w="2299970" h="2291715">
                <a:moveTo>
                  <a:pt x="0" y="0"/>
                </a:moveTo>
                <a:lnTo>
                  <a:pt x="0" y="1145666"/>
                </a:lnTo>
                <a:lnTo>
                  <a:pt x="1149858" y="2291334"/>
                </a:lnTo>
                <a:lnTo>
                  <a:pt x="2299716" y="2291334"/>
                </a:lnTo>
                <a:lnTo>
                  <a:pt x="0" y="0"/>
                </a:lnTo>
                <a:close/>
              </a:path>
            </a:pathLst>
          </a:custGeom>
          <a:solidFill>
            <a:srgbClr val="0045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53033" y="588263"/>
            <a:ext cx="2299970" cy="2291715"/>
          </a:xfrm>
          <a:custGeom>
            <a:avLst/>
            <a:gdLst/>
            <a:ahLst/>
            <a:cxnLst/>
            <a:rect l="l" t="t" r="r" b="b"/>
            <a:pathLst>
              <a:path w="2299970" h="2291715">
                <a:moveTo>
                  <a:pt x="1149858" y="0"/>
                </a:moveTo>
                <a:lnTo>
                  <a:pt x="0" y="0"/>
                </a:lnTo>
                <a:lnTo>
                  <a:pt x="2299716" y="2291334"/>
                </a:lnTo>
                <a:lnTo>
                  <a:pt x="2299716" y="1145666"/>
                </a:lnTo>
                <a:lnTo>
                  <a:pt x="1149858" y="0"/>
                </a:lnTo>
                <a:close/>
              </a:path>
            </a:pathLst>
          </a:custGeom>
          <a:solidFill>
            <a:srgbClr val="82C6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1B202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8509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0528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D0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381000"/>
            <a:ext cx="808990" cy="808990"/>
          </a:xfrm>
          <a:custGeom>
            <a:avLst/>
            <a:gdLst/>
            <a:ahLst/>
            <a:cxnLst/>
            <a:rect l="l" t="t" r="r" b="b"/>
            <a:pathLst>
              <a:path w="808990" h="808990">
                <a:moveTo>
                  <a:pt x="0" y="0"/>
                </a:moveTo>
                <a:lnTo>
                  <a:pt x="0" y="404240"/>
                </a:lnTo>
                <a:lnTo>
                  <a:pt x="404241" y="808482"/>
                </a:lnTo>
                <a:lnTo>
                  <a:pt x="808482" y="808482"/>
                </a:lnTo>
                <a:lnTo>
                  <a:pt x="0" y="0"/>
                </a:lnTo>
                <a:close/>
              </a:path>
            </a:pathLst>
          </a:custGeom>
          <a:solidFill>
            <a:srgbClr val="0045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29361" y="588263"/>
            <a:ext cx="808990" cy="809625"/>
          </a:xfrm>
          <a:custGeom>
            <a:avLst/>
            <a:gdLst/>
            <a:ahLst/>
            <a:cxnLst/>
            <a:rect l="l" t="t" r="r" b="b"/>
            <a:pathLst>
              <a:path w="808990" h="809625">
                <a:moveTo>
                  <a:pt x="404241" y="0"/>
                </a:moveTo>
                <a:lnTo>
                  <a:pt x="0" y="0"/>
                </a:lnTo>
                <a:lnTo>
                  <a:pt x="808482" y="809244"/>
                </a:lnTo>
                <a:lnTo>
                  <a:pt x="808482" y="404622"/>
                </a:lnTo>
                <a:lnTo>
                  <a:pt x="404241" y="0"/>
                </a:lnTo>
                <a:close/>
              </a:path>
            </a:pathLst>
          </a:custGeom>
          <a:solidFill>
            <a:srgbClr val="82C6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93492" y="1673605"/>
            <a:ext cx="3557015" cy="1183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rgbClr val="1B202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781" y="1417065"/>
            <a:ext cx="7568437" cy="322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3492" y="1673605"/>
            <a:ext cx="4978908" cy="11817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95"/>
              </a:spcBef>
            </a:pPr>
            <a:r>
              <a:rPr spc="-5" dirty="0" err="1"/>
              <a:t>Вебинар</a:t>
            </a:r>
            <a:r>
              <a:rPr spc="-160" dirty="0"/>
              <a:t> </a:t>
            </a:r>
            <a:r>
              <a:rPr spc="-15" dirty="0" smtClean="0">
                <a:latin typeface="Arial"/>
                <a:cs typeface="Arial"/>
              </a:rPr>
              <a:t>№</a:t>
            </a:r>
            <a:r>
              <a:rPr lang="ru-RU" spc="-15" dirty="0" smtClean="0">
                <a:latin typeface="Arial"/>
                <a:cs typeface="Arial"/>
              </a:rPr>
              <a:t>7</a:t>
            </a:r>
            <a:endParaRPr spc="-15" dirty="0">
              <a:latin typeface="Trebuchet MS"/>
              <a:cs typeface="Trebuchet MS"/>
            </a:endParaRPr>
          </a:p>
          <a:p>
            <a:pPr marL="366395">
              <a:lnSpc>
                <a:spcPct val="100000"/>
              </a:lnSpc>
            </a:pPr>
            <a:r>
              <a:rPr lang="ru" dirty="0"/>
              <a:t>Python, базовый курс</a:t>
            </a:r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;p22"/>
          <p:cNvSpPr txBox="1">
            <a:spLocks/>
          </p:cNvSpPr>
          <p:nvPr/>
        </p:nvSpPr>
        <p:spPr>
          <a:xfrm>
            <a:off x="1143000" y="560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 b="1" i="0">
                <a:solidFill>
                  <a:srgbClr val="1B202C"/>
                </a:solidFill>
                <a:latin typeface="Calibri"/>
                <a:ea typeface="+mj-ea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" sz="4000" dirty="0" smtClean="0"/>
              <a:t>Задачи</a:t>
            </a:r>
            <a:endParaRPr lang="ru-RU" kern="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61340" y="945016"/>
            <a:ext cx="7915950" cy="4198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1.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Пусть пользователь бесконечно вводит числа до тех пор пока не введет 0.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Проверяйте являются ли эти числа квадратами целых чисел, если нет, то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возводите их в квадрат и добавляйте полученные квадраты в список, а если да,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то сразу пишите их в список.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В</a:t>
            </a: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 случае, если пользователь вводит числа больше </a:t>
            </a:r>
            <a:endParaRPr kumimoji="0" lang="en-US" altLang="ru-RU" b="0" i="0" u="none" strike="noStrike" cap="none" normalizeH="0" dirty="0" smtClean="0">
              <a:ln>
                <a:noFill/>
              </a:ln>
              <a:solidFill>
                <a:srgbClr val="21212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100, то добавлять в список не надо. 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21212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Пример.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5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sym typeface="Wingdings" panose="05000000000000000000" pitchFamily="2" charset="2"/>
              </a:rPr>
              <a:t>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Не квадрат целого числа, возводим в квадрат и доба</a:t>
            </a:r>
            <a:r>
              <a:rPr lang="ru-RU" altLang="ru-RU" dirty="0">
                <a:solidFill>
                  <a:srgbClr val="000000"/>
                </a:solidFill>
                <a:latin typeface="+mj-lt"/>
              </a:rPr>
              <a:t>в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ляем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16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sym typeface="Wingdings" panose="05000000000000000000" pitchFamily="2" charset="2"/>
              </a:rPr>
              <a:t>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Добавляем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4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sym typeface="Wingdings" panose="05000000000000000000" pitchFamily="2" charset="2"/>
              </a:rPr>
              <a:t>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Добавляем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dirty="0" smtClean="0">
                <a:solidFill>
                  <a:srgbClr val="000000"/>
                </a:solidFill>
                <a:latin typeface="+mj-lt"/>
              </a:rPr>
              <a:t>900 </a:t>
            </a:r>
            <a:r>
              <a:rPr lang="ru-RU" altLang="ru-RU" dirty="0" smtClean="0">
                <a:solidFill>
                  <a:srgbClr val="000000"/>
                </a:solidFill>
                <a:latin typeface="+mj-lt"/>
                <a:sym typeface="Wingdings" panose="05000000000000000000" pitchFamily="2" charset="2"/>
              </a:rPr>
              <a:t></a:t>
            </a:r>
            <a:r>
              <a:rPr lang="en-US" altLang="ru-RU" dirty="0" smtClean="0">
                <a:solidFill>
                  <a:srgbClr val="000000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ru-RU" altLang="ru-RU" dirty="0" smtClean="0">
                <a:solidFill>
                  <a:srgbClr val="000000"/>
                </a:solidFill>
                <a:latin typeface="+mj-lt"/>
                <a:sym typeface="Wingdings" panose="05000000000000000000" pitchFamily="2" charset="2"/>
              </a:rPr>
              <a:t>Больше 100, не добавляем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3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en-US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sym typeface="Wingdings" panose="05000000000000000000" pitchFamily="2" charset="2"/>
              </a:rPr>
              <a:t>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Не квадрат целого числа, возводим в квадрат и добавляем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0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[25.0, 16.0, 4.0, 9.0]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196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990600" y="43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Генератор списков</a:t>
            </a:r>
            <a:r>
              <a:rPr lang="en-US" dirty="0" smtClean="0"/>
              <a:t> </a:t>
            </a:r>
            <a:r>
              <a:rPr lang="ru-RU" dirty="0" smtClean="0"/>
              <a:t>и словарей</a:t>
            </a:r>
            <a:endParaRPr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054684"/>
              </p:ext>
            </p:extLst>
          </p:nvPr>
        </p:nvGraphicFramePr>
        <p:xfrm>
          <a:off x="152400" y="1352550"/>
          <a:ext cx="87630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355019235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4545298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= </a:t>
                      </a:r>
                      <a:r>
                        <a:rPr lang="en-US" dirty="0" smtClean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[]</a:t>
                      </a:r>
                    </a:p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 </a:t>
                      </a:r>
                      <a:r>
                        <a:rPr lang="en-US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 range(1, 15)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a.append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lang="en-US" dirty="0" err="1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print(a)</a:t>
                      </a: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endParaRPr lang="en-US" b="1" dirty="0" smtClean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= [</a:t>
                      </a:r>
                      <a:r>
                        <a:rPr lang="en-US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for </a:t>
                      </a:r>
                      <a:r>
                        <a:rPr lang="en-US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 range(1,15)]</a:t>
                      </a:r>
                      <a:endParaRPr lang="en-US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print(a)</a:t>
                      </a:r>
                      <a:endParaRPr lang="ru-RU" i="1" dirty="0" smtClean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80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= </a:t>
                      </a:r>
                      <a:r>
                        <a:rPr lang="en-US" b="1" dirty="0" smtClean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{}</a:t>
                      </a:r>
                    </a:p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 </a:t>
                      </a:r>
                      <a:r>
                        <a:rPr lang="en-US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 range(1, 15)</a:t>
                      </a:r>
                      <a:r>
                        <a:rPr lang="en-US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</a:p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</a:t>
                      </a:r>
                      <a:r>
                        <a:rPr lang="en-US" b="1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a[</a:t>
                      </a:r>
                      <a:r>
                        <a:rPr lang="en-US" b="1" dirty="0" err="1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US" b="1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]=</a:t>
                      </a:r>
                      <a:r>
                        <a:rPr lang="en-US" b="1" dirty="0" err="1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US" b="1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**2</a:t>
                      </a:r>
                    </a:p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print(a)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endParaRPr lang="en-US" b="1" dirty="0" smtClean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lvl="0" indent="0" algn="l" rtl="0">
                        <a:spcBef>
                          <a:spcPts val="1200"/>
                        </a:spcBef>
                        <a:buClr>
                          <a:schemeClr val="dk1"/>
                        </a:buClr>
                        <a:buSzPct val="100000"/>
                        <a:buNone/>
                      </a:pP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 = {</a:t>
                      </a:r>
                      <a:r>
                        <a:rPr lang="en-US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 </a:t>
                      </a:r>
                      <a:r>
                        <a:rPr lang="en-US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**2 for </a:t>
                      </a:r>
                      <a:r>
                        <a:rPr lang="en-US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in range(1,15)}</a:t>
                      </a:r>
                      <a:endParaRPr lang="en-US" dirty="0" smtClean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print(a)</a:t>
                      </a:r>
                      <a:endParaRPr lang="ru-RU" b="1" i="1" dirty="0" smtClean="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ru-R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958411"/>
                  </a:ext>
                </a:extLst>
              </a:tr>
            </a:tbl>
          </a:graphicData>
        </a:graphic>
      </p:graphicFrame>
      <p:sp>
        <p:nvSpPr>
          <p:cNvPr id="7" name="Стрелка вправо 6"/>
          <p:cNvSpPr/>
          <p:nvPr/>
        </p:nvSpPr>
        <p:spPr>
          <a:xfrm>
            <a:off x="2971800" y="2266950"/>
            <a:ext cx="1066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>
            <a:off x="2971800" y="4210050"/>
            <a:ext cx="1066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228600" y="3181350"/>
            <a:ext cx="861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830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990600" y="43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Функции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body" idx="1"/>
          </p:nvPr>
        </p:nvSpPr>
        <p:spPr>
          <a:xfrm>
            <a:off x="685800" y="3181350"/>
            <a:ext cx="8077200" cy="1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buClr>
                <a:schemeClr val="dk1"/>
              </a:buClr>
              <a:buSzPct val="100000"/>
              <a:buNone/>
            </a:pPr>
            <a:r>
              <a:rPr lang="en-US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annuity(</a:t>
            </a:r>
            <a:r>
              <a:rPr lang="en-US" dirty="0" err="1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pay,rate,term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lvl="0" indent="0" algn="l" rtl="0">
              <a:spcBef>
                <a:spcPts val="120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k = 1+(rate/100)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limit =(pay*(k**(term-1)-1))/((k-1)k**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term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spcBef>
                <a:spcPts val="1200"/>
              </a:spcBef>
              <a:buClr>
                <a:schemeClr val="dk1"/>
              </a:buClr>
              <a:buSzPct val="100000"/>
              <a:buNone/>
            </a:pP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limit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85800" y="1352550"/>
            <a:ext cx="8305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- это конструкции, которые:</a:t>
            </a:r>
          </a:p>
          <a:p>
            <a:r>
              <a:rPr lang="ru-RU" dirty="0"/>
              <a:t>	</a:t>
            </a:r>
            <a:r>
              <a:rPr lang="ru-RU" dirty="0" smtClean="0"/>
              <a:t>получают на вход аргументы </a:t>
            </a:r>
          </a:p>
          <a:p>
            <a:r>
              <a:rPr lang="ru-RU" dirty="0"/>
              <a:t>	</a:t>
            </a:r>
            <a:r>
              <a:rPr lang="ru-RU" dirty="0" smtClean="0"/>
              <a:t>выполняют некоторое действие или набор действий </a:t>
            </a:r>
          </a:p>
          <a:p>
            <a:r>
              <a:rPr lang="ru-RU" dirty="0"/>
              <a:t>	</a:t>
            </a:r>
            <a:r>
              <a:rPr lang="en-US" dirty="0" smtClean="0"/>
              <a:t>[</a:t>
            </a:r>
            <a:r>
              <a:rPr lang="ru-RU" dirty="0" smtClean="0"/>
              <a:t>и возвращают результат</a:t>
            </a:r>
            <a:r>
              <a:rPr lang="en-US" dirty="0" smtClean="0"/>
              <a:t>]</a:t>
            </a:r>
            <a:endParaRPr lang="ru-RU" dirty="0" smtClean="0"/>
          </a:p>
          <a:p>
            <a:r>
              <a:rPr lang="ru-RU" dirty="0" smtClean="0"/>
              <a:t>- необходимы для того, чтобы при необходимости не писать одну и ту же логику 	несколько раз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947918"/>
            <a:ext cx="2209800" cy="100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4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Скругленный прямоугольник 53"/>
          <p:cNvSpPr/>
          <p:nvPr/>
        </p:nvSpPr>
        <p:spPr>
          <a:xfrm>
            <a:off x="6374801" y="3798302"/>
            <a:ext cx="2501134" cy="113564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2204526" y="2698483"/>
            <a:ext cx="5263074" cy="685800"/>
          </a:xfrm>
          <a:prstGeom prst="roundRect">
            <a:avLst/>
          </a:prstGeom>
          <a:solidFill>
            <a:srgbClr val="4F81BD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990600" y="43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Функции</a:t>
            </a:r>
            <a:r>
              <a:rPr lang="en-US" dirty="0" smtClean="0"/>
              <a:t>.</a:t>
            </a:r>
            <a:r>
              <a:rPr lang="ru-RU" dirty="0" smtClean="0"/>
              <a:t> Синтаксис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body" idx="1"/>
          </p:nvPr>
        </p:nvSpPr>
        <p:spPr>
          <a:xfrm>
            <a:off x="2209800" y="2161873"/>
            <a:ext cx="5486400" cy="1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1200"/>
              </a:spcBef>
              <a:buClr>
                <a:schemeClr val="dk1"/>
              </a:buClr>
              <a:buSzPct val="100000"/>
              <a:buNone/>
            </a:pPr>
            <a:r>
              <a:rPr lang="en-US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annuity(</a:t>
            </a:r>
            <a:r>
              <a:rPr lang="en-US" dirty="0" err="1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pay,rate,term</a:t>
            </a: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lvl="0" indent="0" algn="l" rtl="0">
              <a:spcBef>
                <a:spcPts val="120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k = 1+(rate/100)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None/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limit =(pay*(k**(term-1)-1))/((k-1)k**term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spcBef>
                <a:spcPts val="1200"/>
              </a:spcBef>
              <a:buClr>
                <a:schemeClr val="dk1"/>
              </a:buClr>
              <a:buSzPct val="100000"/>
              <a:buNone/>
            </a:pPr>
            <a:r>
              <a:rPr lang="en-US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limit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7" name="Прямая со стрелкой 6"/>
          <p:cNvCxnSpPr>
            <a:stCxn id="22" idx="3"/>
          </p:cNvCxnSpPr>
          <p:nvPr/>
        </p:nvCxnSpPr>
        <p:spPr>
          <a:xfrm>
            <a:off x="1882727" y="2456312"/>
            <a:ext cx="359899" cy="4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25" idx="2"/>
          </p:cNvCxnSpPr>
          <p:nvPr/>
        </p:nvCxnSpPr>
        <p:spPr>
          <a:xfrm flipH="1">
            <a:off x="3124201" y="1830660"/>
            <a:ext cx="53927" cy="522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29" idx="2"/>
          </p:cNvCxnSpPr>
          <p:nvPr/>
        </p:nvCxnSpPr>
        <p:spPr>
          <a:xfrm flipH="1">
            <a:off x="4267200" y="1926838"/>
            <a:ext cx="1556826" cy="425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31" idx="2"/>
            <a:endCxn id="32" idx="3"/>
          </p:cNvCxnSpPr>
          <p:nvPr/>
        </p:nvCxnSpPr>
        <p:spPr>
          <a:xfrm flipH="1">
            <a:off x="7467600" y="2467343"/>
            <a:ext cx="571501" cy="574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38" idx="0"/>
          </p:cNvCxnSpPr>
          <p:nvPr/>
        </p:nvCxnSpPr>
        <p:spPr>
          <a:xfrm flipV="1">
            <a:off x="1961860" y="3736891"/>
            <a:ext cx="1498501" cy="53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4302369" y="3762073"/>
            <a:ext cx="574431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927" y="208698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Начинается с зарезервированного</a:t>
            </a:r>
          </a:p>
          <a:p>
            <a:pPr algn="ctr"/>
            <a:r>
              <a:rPr lang="ru-RU" sz="1400" dirty="0" smtClean="0"/>
              <a:t>слова </a:t>
            </a:r>
            <a:r>
              <a:rPr lang="en-US" sz="1400" dirty="0" err="1" smtClean="0"/>
              <a:t>def</a:t>
            </a:r>
            <a:endParaRPr lang="ru-RU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2035128" y="1091996"/>
            <a:ext cx="228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Наименование функции, </a:t>
            </a:r>
          </a:p>
          <a:p>
            <a:pPr algn="ctr"/>
            <a:r>
              <a:rPr lang="en-US" sz="1400" dirty="0"/>
              <a:t> </a:t>
            </a:r>
            <a:r>
              <a:rPr lang="en-US" sz="1400" dirty="0" smtClean="0"/>
              <a:t> </a:t>
            </a:r>
            <a:r>
              <a:rPr lang="ru-RU" sz="1400" dirty="0" smtClean="0"/>
              <a:t>в нижнем регистре с разделителем _</a:t>
            </a:r>
            <a:endParaRPr lang="ru-RU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4681026" y="1188174"/>
            <a:ext cx="228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Перечень аргументов, также могут быть указаны </a:t>
            </a:r>
            <a:r>
              <a:rPr lang="en-US" sz="1400" dirty="0" smtClean="0"/>
              <a:t>*</a:t>
            </a:r>
            <a:r>
              <a:rPr lang="en-US" sz="1400" dirty="0" err="1" smtClean="0"/>
              <a:t>args</a:t>
            </a:r>
            <a:r>
              <a:rPr lang="en-US" sz="1400" dirty="0" smtClean="0"/>
              <a:t>, **</a:t>
            </a:r>
            <a:r>
              <a:rPr lang="en-US" sz="1400" dirty="0" err="1" smtClean="0"/>
              <a:t>kwargs</a:t>
            </a:r>
            <a:r>
              <a:rPr lang="ru-RU" sz="1400" dirty="0" smtClean="0"/>
              <a:t> </a:t>
            </a:r>
            <a:endParaRPr lang="ru-RU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7086601" y="2159566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Тело функции</a:t>
            </a:r>
            <a:endParaRPr lang="ru-RU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463358" y="4275357"/>
            <a:ext cx="29970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Зарезервированное слово для обозначения необходимости передачи результата функции во вне</a:t>
            </a:r>
            <a:endParaRPr lang="ru-RU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4093113" y="4121468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Результат работы функции, который она возвращает</a:t>
            </a:r>
            <a:endParaRPr lang="ru-RU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6374801" y="3798302"/>
            <a:ext cx="25011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return</a:t>
            </a:r>
            <a:r>
              <a:rPr lang="ru-RU" sz="1200" b="1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smtClean="0"/>
              <a:t>Если не указать, то функция </a:t>
            </a:r>
            <a:endParaRPr lang="en-US" sz="1200" dirty="0"/>
          </a:p>
          <a:p>
            <a:r>
              <a:rPr lang="en-US" sz="1200" dirty="0"/>
              <a:t> </a:t>
            </a:r>
            <a:r>
              <a:rPr lang="en-US" sz="1200" dirty="0" smtClean="0"/>
              <a:t>    </a:t>
            </a:r>
            <a:r>
              <a:rPr lang="ru-RU" sz="1200" dirty="0" smtClean="0"/>
              <a:t>ничего не вернет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 smtClean="0"/>
              <a:t>Если указать, но не уточнить что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</a:t>
            </a:r>
            <a:r>
              <a:rPr lang="ru-RU" sz="1200" dirty="0" smtClean="0"/>
              <a:t>выводить, то вернет </a:t>
            </a:r>
            <a:r>
              <a:rPr lang="en-US" sz="1200" dirty="0" smtClean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3915888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990600" y="43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Задачи</a:t>
            </a:r>
            <a:endParaRPr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990600" y="987725"/>
            <a:ext cx="77724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+mj-lt"/>
              </a:rPr>
              <a:t>Анаграммой </a:t>
            </a:r>
            <a:r>
              <a:rPr lang="ru-RU" sz="1600" dirty="0">
                <a:latin typeface="+mj-lt"/>
              </a:rPr>
              <a:t>строки S1 называется такая строка S2, которая получается из строки S1 путем перестановки символов</a:t>
            </a:r>
            <a:r>
              <a:rPr lang="ru-RU" sz="1600" dirty="0" smtClean="0">
                <a:latin typeface="+mj-lt"/>
              </a:rPr>
              <a:t>. Напишите </a:t>
            </a:r>
            <a:r>
              <a:rPr lang="ru-RU" sz="1600" dirty="0">
                <a:latin typeface="+mj-lt"/>
              </a:rPr>
              <a:t>функцию, которая определяет является ли вторая строка анаграммой первой, возвращает YES, если является и NO, если не является.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+mj-lt"/>
              </a:rPr>
              <a:t>Напишите </a:t>
            </a:r>
            <a:r>
              <a:rPr lang="ru-RU" sz="1600" dirty="0">
                <a:latin typeface="+mj-lt"/>
              </a:rPr>
              <a:t>функцию </a:t>
            </a:r>
            <a:r>
              <a:rPr lang="ru-RU" sz="1600" dirty="0" err="1">
                <a:latin typeface="+mj-lt"/>
              </a:rPr>
              <a:t>calc_sum</a:t>
            </a:r>
            <a:r>
              <a:rPr lang="ru-RU" sz="1600" dirty="0">
                <a:latin typeface="+mj-lt"/>
              </a:rPr>
              <a:t>(), которая на вход будет принимать целое положительное число, а возвращает сумму всех чисел от 0 до указанного аргумента, делящихся на 3 или на 5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+mj-lt"/>
              </a:rPr>
              <a:t>Напишите </a:t>
            </a:r>
            <a:r>
              <a:rPr lang="ru-RU" sz="1600" dirty="0">
                <a:latin typeface="+mj-lt"/>
              </a:rPr>
              <a:t>функцию, которая на вход принимает 3 аргумента список, проверяемый элемент списка и номер вхождения и удаляет из списка искомый элемент на указанном </a:t>
            </a:r>
            <a:r>
              <a:rPr lang="ru-RU" sz="1600" dirty="0" smtClean="0">
                <a:latin typeface="+mj-lt"/>
              </a:rPr>
              <a:t>вхождении. Если </a:t>
            </a:r>
            <a:r>
              <a:rPr lang="ru-RU" sz="1600" dirty="0">
                <a:latin typeface="+mj-lt"/>
              </a:rPr>
              <a:t>элемент входит в список меньше указанного числа раз, то функция должна возвращать исходный </a:t>
            </a:r>
            <a:r>
              <a:rPr lang="ru-RU" sz="1600" dirty="0" smtClean="0">
                <a:latin typeface="+mj-lt"/>
              </a:rPr>
              <a:t>список.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latin typeface="+mj-lt"/>
              </a:rPr>
              <a:t>Напишите функцию, которая на вход будет принимать два списка и возвращать один список, в котором будут чередоваться элементы исходных</a:t>
            </a:r>
          </a:p>
          <a:p>
            <a:endParaRPr lang="ru-RU" sz="1700" dirty="0">
              <a:latin typeface="+mj-lt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324350"/>
            <a:ext cx="1504950" cy="6286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438650"/>
            <a:ext cx="1885950" cy="400050"/>
          </a:xfrm>
          <a:prstGeom prst="rect">
            <a:avLst/>
          </a:prstGeom>
        </p:spPr>
      </p:pic>
      <p:cxnSp>
        <p:nvCxnSpPr>
          <p:cNvPr id="11" name="Прямая со стрелкой 10"/>
          <p:cNvCxnSpPr>
            <a:stCxn id="6" idx="3"/>
            <a:endCxn id="8" idx="1"/>
          </p:cNvCxnSpPr>
          <p:nvPr/>
        </p:nvCxnSpPr>
        <p:spPr>
          <a:xfrm>
            <a:off x="3409950" y="4638675"/>
            <a:ext cx="15430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2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990600" y="43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Функции</a:t>
            </a:r>
            <a:r>
              <a:rPr lang="en-US" dirty="0" smtClean="0"/>
              <a:t>.</a:t>
            </a:r>
            <a:r>
              <a:rPr lang="ru-RU" dirty="0" smtClean="0"/>
              <a:t> Аргументы</a:t>
            </a:r>
            <a:endParaRPr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85800" y="1123950"/>
            <a:ext cx="8229600" cy="38862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r>
              <a:rPr lang="ru-RU" dirty="0" smtClean="0"/>
              <a:t>Значение по умолчанию: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Перестановка аргументов: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*</a:t>
            </a:r>
            <a:r>
              <a:rPr lang="en-US" dirty="0" err="1" smtClean="0"/>
              <a:t>args</a:t>
            </a:r>
            <a:r>
              <a:rPr lang="en-US" dirty="0" smtClean="0"/>
              <a:t> – </a:t>
            </a:r>
            <a:r>
              <a:rPr lang="ru-RU" dirty="0" smtClean="0"/>
              <a:t>переменное число аргументов</a:t>
            </a:r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**</a:t>
            </a:r>
            <a:r>
              <a:rPr lang="en-US" dirty="0" err="1" smtClean="0"/>
              <a:t>kwargs</a:t>
            </a:r>
            <a:r>
              <a:rPr lang="en-US" dirty="0" smtClean="0"/>
              <a:t> – </a:t>
            </a:r>
            <a:r>
              <a:rPr lang="ru-RU" dirty="0" smtClean="0"/>
              <a:t>переменное число именованных аргументов</a:t>
            </a:r>
            <a:endParaRPr lang="ru-RU" dirty="0"/>
          </a:p>
          <a:p>
            <a:endParaRPr lang="ru-RU" dirty="0"/>
          </a:p>
        </p:txBody>
      </p:sp>
      <p:sp>
        <p:nvSpPr>
          <p:cNvPr id="19" name="Google Shape;192;p36"/>
          <p:cNvSpPr txBox="1">
            <a:spLocks/>
          </p:cNvSpPr>
          <p:nvPr/>
        </p:nvSpPr>
        <p:spPr>
          <a:xfrm>
            <a:off x="3342249" y="1890643"/>
            <a:ext cx="65532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 b="0" i="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sum() 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 </a:t>
            </a:r>
            <a:r>
              <a:rPr lang="ru-RU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50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sum(a = 10) </a:t>
            </a:r>
            <a:r>
              <a:rPr lang="ru-RU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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 40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endParaRPr lang="en-US" sz="1000" kern="0" dirty="0" smtClean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 algn="l" rtl="0">
              <a:spcBef>
                <a:spcPts val="1200"/>
              </a:spcBef>
              <a:spcAft>
                <a:spcPts val="1200"/>
              </a:spcAft>
              <a:buFontTx/>
              <a:buNone/>
            </a:pPr>
            <a:endParaRPr lang="en-US" kern="0" dirty="0"/>
          </a:p>
        </p:txBody>
      </p:sp>
      <p:sp>
        <p:nvSpPr>
          <p:cNvPr id="23" name="Google Shape;192;p36"/>
          <p:cNvSpPr txBox="1">
            <a:spLocks/>
          </p:cNvSpPr>
          <p:nvPr/>
        </p:nvSpPr>
        <p:spPr>
          <a:xfrm>
            <a:off x="3342249" y="2495550"/>
            <a:ext cx="6553200" cy="13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 b="0" i="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kern="0" dirty="0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sum(b = 10, a = 20) </a:t>
            </a:r>
            <a:r>
              <a:rPr lang="en-US" sz="1000" kern="0" dirty="0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 30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kern="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s</a:t>
            </a:r>
            <a:r>
              <a:rPr lang="en-US" sz="1000" kern="0" dirty="0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um(b = 10, 20)  Error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kern="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s</a:t>
            </a:r>
            <a:r>
              <a:rPr lang="en-US" sz="1000" kern="0" dirty="0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um(10, a = 20)  Error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kern="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s</a:t>
            </a:r>
            <a:r>
              <a:rPr lang="en-US" sz="1000" kern="0" dirty="0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um(10, 20)  30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endParaRPr lang="en-US" sz="1000" kern="0" dirty="0" smtClean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" name="Google Shape;192;p36"/>
          <p:cNvSpPr txBox="1">
            <a:spLocks/>
          </p:cNvSpPr>
          <p:nvPr/>
        </p:nvSpPr>
        <p:spPr>
          <a:xfrm>
            <a:off x="1066800" y="1033842"/>
            <a:ext cx="2057400" cy="105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 b="0" i="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b="1" kern="0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sum(</a:t>
            </a:r>
            <a:r>
              <a:rPr lang="en-US" sz="1000" kern="0" dirty="0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a=20, b=30</a:t>
            </a: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c = a + b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return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</a:t>
            </a:r>
          </a:p>
          <a:p>
            <a:pPr marL="0" indent="0" algn="l" rtl="0">
              <a:spcBef>
                <a:spcPts val="1200"/>
              </a:spcBef>
              <a:spcAft>
                <a:spcPts val="1200"/>
              </a:spcAft>
              <a:buFontTx/>
              <a:buNone/>
            </a:pPr>
            <a:endParaRPr lang="en-US" kern="0" dirty="0"/>
          </a:p>
        </p:txBody>
      </p:sp>
      <p:sp>
        <p:nvSpPr>
          <p:cNvPr id="26" name="Google Shape;192;p36"/>
          <p:cNvSpPr txBox="1">
            <a:spLocks/>
          </p:cNvSpPr>
          <p:nvPr/>
        </p:nvSpPr>
        <p:spPr>
          <a:xfrm>
            <a:off x="4419600" y="3618619"/>
            <a:ext cx="1828800" cy="1057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 b="0" i="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b="1" kern="0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print</a:t>
            </a:r>
            <a:r>
              <a:rPr lang="ru-RU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(*</a:t>
            </a:r>
            <a:r>
              <a:rPr lang="en-US" sz="1000" b="1" kern="0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kern="0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endParaRPr lang="en-US" sz="1000" kern="0" dirty="0" smtClean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ct val="100000"/>
              <a:buNone/>
            </a:pPr>
            <a:r>
              <a:rPr lang="en-US" sz="1000" kern="0" dirty="0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print(1, 2, 3) </a:t>
            </a:r>
            <a:r>
              <a:rPr lang="en-US" sz="1000" kern="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 </a:t>
            </a:r>
            <a:r>
              <a:rPr lang="en-US" sz="1000" kern="0" dirty="0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(1, 2, 3)</a:t>
            </a:r>
            <a:endParaRPr lang="en-US" sz="1000" kern="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Wingdings" panose="05000000000000000000" pitchFamily="2" charset="2"/>
            </a:endParaRP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endParaRPr lang="en-US" sz="1000" kern="0" dirty="0" smtClean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 algn="l" rtl="0">
              <a:spcBef>
                <a:spcPts val="1200"/>
              </a:spcBef>
              <a:spcAft>
                <a:spcPts val="1200"/>
              </a:spcAft>
              <a:buFontTx/>
              <a:buNone/>
            </a:pPr>
            <a:endParaRPr lang="en-US" kern="0" dirty="0"/>
          </a:p>
        </p:txBody>
      </p:sp>
      <p:sp>
        <p:nvSpPr>
          <p:cNvPr id="27" name="Google Shape;192;p36"/>
          <p:cNvSpPr txBox="1">
            <a:spLocks/>
          </p:cNvSpPr>
          <p:nvPr/>
        </p:nvSpPr>
        <p:spPr>
          <a:xfrm>
            <a:off x="5867400" y="4248150"/>
            <a:ext cx="3352800" cy="961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 b="0" i="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b="1" kern="0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print</a:t>
            </a:r>
            <a:r>
              <a:rPr lang="ru-RU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(*</a:t>
            </a:r>
            <a:r>
              <a:rPr lang="en-US" sz="1000" b="1" kern="0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kwargs</a:t>
            </a: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b="1" kern="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return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kern="0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kwargs</a:t>
            </a:r>
            <a:endParaRPr lang="en-US" sz="1000" kern="0" dirty="0" smtClean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200"/>
              </a:spcBef>
              <a:buClr>
                <a:schemeClr val="dk1"/>
              </a:buClr>
              <a:buSzPct val="100000"/>
              <a:buNone/>
            </a:pPr>
            <a:r>
              <a:rPr lang="en-US" sz="1000" kern="0" dirty="0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print(a = 1, b = 2, c = 3) </a:t>
            </a:r>
            <a:r>
              <a:rPr lang="en-US" sz="1000" kern="0" dirty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 </a:t>
            </a:r>
            <a:r>
              <a:rPr lang="en-US" sz="1000" kern="0" dirty="0" smtClean="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{'a': 1, 'b':2, 'c':3)</a:t>
            </a:r>
            <a:endParaRPr lang="en-US" sz="1000" kern="0" dirty="0">
              <a:highlight>
                <a:srgbClr val="FFFFFF"/>
              </a:highlight>
              <a:latin typeface="Courier New"/>
              <a:ea typeface="Courier New"/>
              <a:cs typeface="Courier New"/>
              <a:sym typeface="Wingdings" panose="05000000000000000000" pitchFamily="2" charset="2"/>
            </a:endParaRP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endParaRPr lang="en-US" sz="1000" kern="0" dirty="0" smtClean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 algn="l" rtl="0">
              <a:spcBef>
                <a:spcPts val="1200"/>
              </a:spcBef>
              <a:spcAft>
                <a:spcPts val="1200"/>
              </a:spcAft>
              <a:buFontTx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506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990600" y="43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Лямбда-функции</a:t>
            </a:r>
            <a:endParaRPr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4597" y="1123950"/>
            <a:ext cx="8043203" cy="34164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ru-RU" sz="1800" dirty="0" smtClean="0">
                <a:latin typeface="+mj-lt"/>
              </a:rPr>
              <a:t>анонимные функции, удобны для несложных алгоритмов</a:t>
            </a:r>
            <a:endParaRPr lang="en-US" sz="1800" dirty="0" smtClean="0">
              <a:latin typeface="+mj-lt"/>
            </a:endParaRPr>
          </a:p>
          <a:p>
            <a:pPr>
              <a:buFontTx/>
              <a:buChar char="-"/>
            </a:pPr>
            <a:r>
              <a:rPr lang="ru-RU" sz="1800" dirty="0" smtClean="0">
                <a:latin typeface="+mj-lt"/>
              </a:rPr>
              <a:t>синтаксис:</a:t>
            </a:r>
          </a:p>
          <a:p>
            <a:pPr>
              <a:buFontTx/>
              <a:buChar char="-"/>
            </a:pPr>
            <a:r>
              <a:rPr lang="ru-RU" sz="1800" dirty="0">
                <a:latin typeface="+mj-lt"/>
              </a:rPr>
              <a:t>и</a:t>
            </a:r>
            <a:r>
              <a:rPr lang="ru-RU" sz="1800" dirty="0" smtClean="0">
                <a:latin typeface="+mj-lt"/>
              </a:rPr>
              <a:t>спользование:</a:t>
            </a:r>
          </a:p>
          <a:p>
            <a:pPr lvl="1">
              <a:buFontTx/>
              <a:buChar char="-"/>
            </a:pPr>
            <a:r>
              <a:rPr lang="ru-RU" dirty="0">
                <a:latin typeface="+mj-lt"/>
              </a:rPr>
              <a:t>р</a:t>
            </a:r>
            <a:r>
              <a:rPr lang="ru-RU" dirty="0" smtClean="0">
                <a:latin typeface="+mj-lt"/>
              </a:rPr>
              <a:t>азово</a:t>
            </a:r>
            <a:endParaRPr lang="en-US" dirty="0" smtClean="0">
              <a:latin typeface="+mj-lt"/>
            </a:endParaRPr>
          </a:p>
          <a:p>
            <a:pPr lvl="1">
              <a:buFontTx/>
              <a:buChar char="-"/>
            </a:pPr>
            <a:endParaRPr lang="ru-RU" dirty="0" smtClean="0">
              <a:latin typeface="+mj-lt"/>
            </a:endParaRPr>
          </a:p>
          <a:p>
            <a:pPr lvl="1">
              <a:buFontTx/>
              <a:buChar char="-"/>
            </a:pPr>
            <a:r>
              <a:rPr lang="ru-RU" dirty="0" smtClean="0">
                <a:latin typeface="+mj-lt"/>
              </a:rPr>
              <a:t>неоднократно</a:t>
            </a:r>
            <a:endParaRPr lang="ru-RU" dirty="0">
              <a:latin typeface="+mj-lt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698920" y="145377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200"/>
              </a:spcBef>
              <a:buClr>
                <a:schemeClr val="dk1"/>
              </a:buClr>
              <a:buSzPct val="100000"/>
            </a:pP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lambda a, b: </a:t>
            </a:r>
            <a:r>
              <a:rPr lang="en-US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a+b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2742882" y="200227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200"/>
              </a:spcBef>
              <a:buClr>
                <a:schemeClr val="dk1"/>
              </a:buClr>
              <a:buSzPct val="100000"/>
            </a:pP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lambda a, b: </a:t>
            </a:r>
            <a:r>
              <a:rPr lang="en-US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a+b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)(0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20)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3505200" y="2550770"/>
            <a:ext cx="43434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buClr>
                <a:schemeClr val="dk1"/>
              </a:buClr>
              <a:buSzPct val="100000"/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 =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lambda a, b: </a:t>
            </a:r>
            <a:r>
              <a:rPr lang="en-US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a+b</a:t>
            </a:r>
            <a:r>
              <a:rPr lang="ru-RU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en-US" dirty="0" smtClean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120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um(10, 20)</a:t>
            </a:r>
            <a:endParaRPr lang="en-US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2583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990600" y="514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Область видимости</a:t>
            </a:r>
            <a:endParaRPr dirty="0"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381000" y="1352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buNone/>
            </a:pPr>
            <a:r>
              <a:rPr lang="ru-RU" dirty="0"/>
              <a:t>Области видимости определяют, в какой части программы мы можем работать с той или иной переменной, а от каких переменная </a:t>
            </a:r>
            <a:r>
              <a:rPr lang="ru-RU" dirty="0" smtClean="0"/>
              <a:t>"скрыта".</a:t>
            </a:r>
            <a:endParaRPr lang="en-US" dirty="0" smtClean="0"/>
          </a:p>
          <a:p>
            <a:pPr marL="0" lvl="0" indent="0" algn="l" rtl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buNone/>
            </a:pPr>
            <a:r>
              <a:rPr lang="ru-RU" dirty="0"/>
              <a:t>П</a:t>
            </a:r>
            <a:r>
              <a:rPr lang="ru-RU" dirty="0" smtClean="0"/>
              <a:t>озволяют </a:t>
            </a:r>
            <a:r>
              <a:rPr lang="ru-RU" dirty="0"/>
              <a:t>избежать конфликта имен при использовании наработок разных программистов в какой-то другой программе.</a:t>
            </a:r>
          </a:p>
          <a:p>
            <a:pPr marL="0" lvl="0" indent="0" algn="l" rtl="0">
              <a:spcBef>
                <a:spcPts val="1200"/>
              </a:spcBef>
              <a:buNone/>
            </a:pPr>
            <a:r>
              <a:rPr lang="ru-RU" dirty="0"/>
              <a:t>Если бы все имена были глобальными, то нельзя было бы безопасно соединить две подпрограммы, у которых определена переменная с одинаковым названием.</a:t>
            </a:r>
          </a:p>
          <a:p>
            <a:pPr marL="0" lvl="0" indent="0" algn="l" rtl="0">
              <a:spcBef>
                <a:spcPts val="1200"/>
              </a:spcBef>
              <a:buNone/>
            </a:pPr>
            <a:r>
              <a:rPr lang="ru-RU" dirty="0"/>
              <a:t>Программа 1: a = 3   ---</a:t>
            </a:r>
          </a:p>
          <a:p>
            <a:pPr marL="0" lvl="0" indent="0" algn="l" rtl="0">
              <a:spcBef>
                <a:spcPts val="1200"/>
              </a:spcBef>
              <a:buNone/>
            </a:pPr>
            <a:r>
              <a:rPr lang="ru-RU" dirty="0"/>
              <a:t>			--------&gt; Программа 3: Какое значение a нужно?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dirty="0"/>
              <a:t>Программа 2: a = 10 ---</a:t>
            </a:r>
          </a:p>
          <a:p>
            <a:pPr marL="0" lvl="0" indent="0" algn="l" rtl="0">
              <a:buNone/>
            </a:pP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5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1143000" y="43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Правило LEGB</a:t>
            </a:r>
            <a:endParaRPr dirty="0"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762000" y="1276350"/>
            <a:ext cx="800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Правило разрешения имен в python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 b="1" dirty="0"/>
              <a:t>Область видимости local (function)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dirty="0"/>
              <a:t>Область видимости enclosing (nonlocal)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b="1" dirty="0"/>
              <a:t>Область видимости global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b="1" dirty="0"/>
              <a:t>Область видимости built-in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dirty="0"/>
              <a:t>Описывает стандартный механизм поиска "названий"</a:t>
            </a:r>
            <a:r>
              <a:rPr lang="ru" dirty="0" smtClean="0"/>
              <a:t> </a:t>
            </a:r>
            <a:r>
              <a:rPr lang="ru" dirty="0"/>
              <a:t>во время выполнения программы.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419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2057400" y="4019550"/>
            <a:ext cx="2286000" cy="673200"/>
          </a:xfrm>
          <a:prstGeom prst="ellipse">
            <a:avLst/>
          </a:prstGeom>
          <a:solidFill>
            <a:srgbClr val="FF0000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Овал 1"/>
          <p:cNvSpPr/>
          <p:nvPr/>
        </p:nvSpPr>
        <p:spPr>
          <a:xfrm>
            <a:off x="1295400" y="2952750"/>
            <a:ext cx="4419600" cy="2133600"/>
          </a:xfrm>
          <a:prstGeom prst="ellipse">
            <a:avLst/>
          </a:prstGeom>
          <a:solidFill>
            <a:srgbClr val="99CC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990600" y="514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Global (module) scope</a:t>
            </a:r>
            <a:endParaRPr dirty="0"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304800" y="1276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l" rtl="0">
              <a:spcAft>
                <a:spcPts val="1200"/>
              </a:spcAft>
              <a:buNone/>
            </a:pPr>
            <a:r>
              <a:rPr lang="en-US" sz="1800" dirty="0">
                <a:latin typeface="+mj-lt"/>
              </a:rPr>
              <a:t>scope = </a:t>
            </a:r>
            <a:r>
              <a:rPr lang="ru-RU" sz="1800" dirty="0">
                <a:latin typeface="+mj-lt"/>
              </a:rPr>
              <a:t>область </a:t>
            </a:r>
            <a:r>
              <a:rPr lang="ru-RU" sz="1800" dirty="0" smtClean="0">
                <a:latin typeface="+mj-lt"/>
              </a:rPr>
              <a:t>видимости</a:t>
            </a:r>
            <a:endParaRPr lang="ru" sz="1800" dirty="0" smtClean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 dirty="0" smtClean="0">
                <a:latin typeface="+mj-lt"/>
              </a:rPr>
              <a:t>Область </a:t>
            </a:r>
            <a:r>
              <a:rPr lang="ru" sz="1800" dirty="0">
                <a:latin typeface="+mj-lt"/>
              </a:rPr>
              <a:t>видимости модуля. Переменные вне функций, классов этого модуля. Например, когда мы просто пишем клетки кода в colab, чаще всего мы создаем имена в глобальной области видимости (если только не оформляем код в функции, а имена функций в свою очередь появляются в глобальном пространстве имен модуля</a:t>
            </a:r>
            <a:r>
              <a:rPr lang="ru" sz="1800" dirty="0" smtClean="0">
                <a:latin typeface="+mj-lt"/>
              </a:rPr>
              <a:t>)</a:t>
            </a:r>
            <a:endParaRPr lang="en-US" sz="1800" dirty="0" smtClean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800" dirty="0">
              <a:latin typeface="+mj-lt"/>
            </a:endParaRPr>
          </a:p>
        </p:txBody>
      </p:sp>
      <p:sp>
        <p:nvSpPr>
          <p:cNvPr id="4" name="Google Shape;192;p36"/>
          <p:cNvSpPr txBox="1">
            <a:spLocks/>
          </p:cNvSpPr>
          <p:nvPr/>
        </p:nvSpPr>
        <p:spPr>
          <a:xfrm>
            <a:off x="2362200" y="3257550"/>
            <a:ext cx="21336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 b="0" i="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b="1" kern="0" dirty="0" err="1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lang="en-US" sz="1000" b="1" kern="0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onst</a:t>
            </a: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5</a:t>
            </a:r>
            <a:endParaRPr lang="ru-RU" sz="1000" b="1" kern="0" dirty="0" smtClean="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b="1" kern="0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sum</a:t>
            </a:r>
            <a:r>
              <a:rPr lang="ru-RU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a, b)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 = </a:t>
            </a:r>
            <a:r>
              <a:rPr lang="en-US" sz="1000" kern="0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a+b+</a:t>
            </a:r>
            <a:r>
              <a:rPr lang="en-US" sz="1000" b="1" kern="0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endParaRPr lang="en-US" sz="1000" b="1" kern="0" dirty="0" smtClean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kern="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000" b="1" kern="0" dirty="0" smtClean="0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sum(1, 2) </a:t>
            </a:r>
            <a:r>
              <a:rPr lang="en-US" sz="10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 8</a:t>
            </a:r>
            <a:endParaRPr lang="en-US" sz="1000" kern="0" dirty="0" smtClean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 algn="l" rtl="0">
              <a:spcBef>
                <a:spcPts val="1200"/>
              </a:spcBef>
              <a:spcAft>
                <a:spcPts val="1200"/>
              </a:spcAft>
              <a:buFontTx/>
              <a:buNone/>
            </a:pPr>
            <a:endParaRPr lang="en-US" kern="0" dirty="0"/>
          </a:p>
        </p:txBody>
      </p:sp>
      <p:sp>
        <p:nvSpPr>
          <p:cNvPr id="5" name="Выгнутая вправо стрелка 4"/>
          <p:cNvSpPr/>
          <p:nvPr/>
        </p:nvSpPr>
        <p:spPr>
          <a:xfrm rot="7650868" flipH="1">
            <a:off x="3487934" y="3087779"/>
            <a:ext cx="386835" cy="10721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78359" y="3257550"/>
            <a:ext cx="1496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в</a:t>
            </a:r>
            <a:r>
              <a:rPr lang="ru-RU" sz="1200" dirty="0" smtClean="0"/>
              <a:t>нутри функции </a:t>
            </a:r>
          </a:p>
          <a:p>
            <a:r>
              <a:rPr lang="ru-RU" sz="1200" dirty="0" smtClean="0"/>
              <a:t>видно внешнюю переменную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964222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1066800" y="579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/>
              <a:t>Dictionary (словарь)</a:t>
            </a:r>
            <a:endParaRPr sz="3100" dirty="0"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279900" y="12763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варианты создания</a:t>
            </a:r>
            <a:endParaRPr sz="1100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my_dict = </a:t>
            </a:r>
            <a:r>
              <a:rPr lang="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 </a:t>
            </a: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--&gt; пустой словарь {}</a:t>
            </a:r>
            <a:endParaRPr sz="1100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my_dict2 = {}  </a:t>
            </a: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--&gt; пустой словарь {}</a:t>
            </a:r>
            <a:endParaRPr sz="1100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 = {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"Dmitry"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26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"Alex"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34</a:t>
            </a:r>
            <a:endParaRPr sz="11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 </a:t>
            </a: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--&gt; словарь с ключами </a:t>
            </a:r>
            <a:r>
              <a:rPr lang="ru" sz="1100" i="1" dirty="0" smtClean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"Dmitry" </a:t>
            </a: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и </a:t>
            </a:r>
            <a:r>
              <a:rPr lang="ru" sz="1100" i="1" dirty="0" smtClean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"Alex"</a:t>
            </a:r>
            <a:endParaRPr sz="1100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del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ages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"Dmitry"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 </a:t>
            </a: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--&gt; удалит ключ Dmitry из словаря</a:t>
            </a:r>
            <a:endParaRPr sz="1100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2"/>
          </p:nvPr>
        </p:nvSpPr>
        <p:spPr>
          <a:xfrm>
            <a:off x="4800600" y="12763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dirty="0"/>
              <a:t>Хранилище данных типа ключ-значение. Близко к классической структуре данных HashTable.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dirty="0"/>
              <a:t>Например, может выступать как мини база данных. Размер и уровень вложенности не ограничен, хранить можно объекты любого типа.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dirty="0"/>
              <a:t>Ключи уникальны в пределах одного словаря.</a:t>
            </a:r>
            <a:endParaRPr dirty="0"/>
          </a:p>
          <a:p>
            <a:pPr marL="457200" lvl="0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" dirty="0" smtClean="0"/>
              <a:t>В </a:t>
            </a:r>
            <a:r>
              <a:rPr lang="ru" dirty="0"/>
              <a:t>качестве ключей могут выступать любые </a:t>
            </a:r>
            <a:r>
              <a:rPr lang="ru" i="1" dirty="0"/>
              <a:t>неизменяемые (immutable)</a:t>
            </a:r>
            <a:r>
              <a:rPr lang="ru" dirty="0"/>
              <a:t> встроенные типы</a:t>
            </a:r>
            <a:r>
              <a:rPr lang="ru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02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990600" y="514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Local (function) scope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381000" y="1276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+mj-lt"/>
              </a:rPr>
              <a:t>scope = область видимости</a:t>
            </a:r>
            <a:endParaRPr sz="1800" dirty="0"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 dirty="0" smtClean="0">
                <a:latin typeface="+mj-lt"/>
              </a:rPr>
              <a:t>Все имена переменных, которые мы определяем в функции. Они будут видны внутри блока кода функции, но не будут видны за ее пределами. </a:t>
            </a:r>
            <a:endParaRPr sz="1800" dirty="0">
              <a:latin typeface="+mj-lt"/>
            </a:endParaRPr>
          </a:p>
        </p:txBody>
      </p:sp>
      <p:sp>
        <p:nvSpPr>
          <p:cNvPr id="4" name="Овал 3"/>
          <p:cNvSpPr/>
          <p:nvPr/>
        </p:nvSpPr>
        <p:spPr>
          <a:xfrm>
            <a:off x="2642177" y="3646979"/>
            <a:ext cx="2286000" cy="673200"/>
          </a:xfrm>
          <a:prstGeom prst="ellipse">
            <a:avLst/>
          </a:prstGeom>
          <a:solidFill>
            <a:srgbClr val="FF0000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1183307" y="2916779"/>
            <a:ext cx="4419600" cy="2133600"/>
          </a:xfrm>
          <a:prstGeom prst="ellipse">
            <a:avLst/>
          </a:prstGeom>
          <a:solidFill>
            <a:srgbClr val="99CCF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192;p36"/>
          <p:cNvSpPr txBox="1">
            <a:spLocks/>
          </p:cNvSpPr>
          <p:nvPr/>
        </p:nvSpPr>
        <p:spPr>
          <a:xfrm>
            <a:off x="2642177" y="3143286"/>
            <a:ext cx="1501861" cy="442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 b="0" i="0">
                <a:solidFill>
                  <a:schemeClr val="tx1"/>
                </a:solidFill>
                <a:latin typeface="Tahoma"/>
                <a:ea typeface="+mn-ea"/>
                <a:cs typeface="Tahom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+mn-lt"/>
                <a:ea typeface="+mn-ea"/>
                <a:cs typeface="+mn-c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latin typeface="+mn-lt"/>
                <a:ea typeface="+mn-ea"/>
                <a:cs typeface="+mn-c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r>
              <a:rPr lang="en-US" sz="1100" b="1" kern="0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1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sum</a:t>
            </a:r>
            <a:r>
              <a:rPr lang="ru-RU" sz="11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 b="1" kern="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a, b)</a:t>
            </a:r>
            <a:r>
              <a:rPr lang="en-US" sz="11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</a:p>
          <a:p>
            <a:pPr marL="0" indent="0" algn="l" rtl="0">
              <a:spcBef>
                <a:spcPts val="1200"/>
              </a:spcBef>
              <a:buClr>
                <a:schemeClr val="dk1"/>
              </a:buClr>
              <a:buSzPct val="100000"/>
              <a:buFontTx/>
              <a:buNone/>
            </a:pPr>
            <a:endParaRPr lang="en-US" sz="1100" b="1" kern="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1100" kern="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 algn="l" rtl="0">
              <a:spcBef>
                <a:spcPts val="1200"/>
              </a:spcBef>
              <a:spcAft>
                <a:spcPts val="1200"/>
              </a:spcAft>
              <a:buFontTx/>
              <a:buNone/>
            </a:pPr>
            <a:endParaRPr lang="en-US" sz="1100" kern="0" dirty="0"/>
          </a:p>
        </p:txBody>
      </p:sp>
      <p:sp>
        <p:nvSpPr>
          <p:cNvPr id="7" name="Выгнутая вправо стрелка 6"/>
          <p:cNvSpPr/>
          <p:nvPr/>
        </p:nvSpPr>
        <p:spPr>
          <a:xfrm rot="12719694">
            <a:off x="2632568" y="3840376"/>
            <a:ext cx="275212" cy="87048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6116" y="3679975"/>
            <a:ext cx="149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smtClean="0"/>
              <a:t>вне функции </a:t>
            </a:r>
          </a:p>
          <a:p>
            <a:r>
              <a:rPr lang="ru-RU" sz="1200" dirty="0"/>
              <a:t>н</a:t>
            </a:r>
            <a:r>
              <a:rPr lang="ru-RU" sz="1200" dirty="0" smtClean="0"/>
              <a:t>е видно внутреннюю переменную</a:t>
            </a:r>
            <a:endParaRPr lang="ru-RU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3065246" y="3865687"/>
            <a:ext cx="19812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 = </a:t>
            </a:r>
            <a:r>
              <a:rPr lang="en-US" sz="1100" kern="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a+b+</a:t>
            </a:r>
            <a:r>
              <a:rPr lang="en-US" sz="1100" b="1" kern="0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endParaRPr lang="en-US" sz="1100" b="1" kern="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2613818" y="4580860"/>
            <a:ext cx="155857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print(c)</a:t>
            </a:r>
            <a:r>
              <a:rPr lang="en-US" sz="1100" kern="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Wingdings" panose="05000000000000000000" pitchFamily="2" charset="2"/>
              </a:rPr>
              <a:t>Error</a:t>
            </a:r>
            <a:endParaRPr lang="en-US" sz="1100" b="1" kern="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756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914400" y="28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Пример </a:t>
            </a:r>
            <a:r>
              <a:rPr lang="ru" dirty="0" smtClean="0"/>
              <a:t>1</a:t>
            </a:r>
            <a:endParaRPr dirty="0"/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1"/>
          </p:nvPr>
        </p:nvSpPr>
        <p:spPr>
          <a:xfrm>
            <a:off x="1066800" y="12001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sample_function(var_y):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var_x = var_y**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1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(var_y)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var_x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var_c =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1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sample_function(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 dirty="0" smtClean="0">
                <a:latin typeface="+mj-lt"/>
              </a:rPr>
              <a:t>Какие </a:t>
            </a:r>
            <a:r>
              <a:rPr lang="ru" sz="1800" dirty="0">
                <a:latin typeface="+mj-lt"/>
              </a:rPr>
              <a:t>переменные </a:t>
            </a:r>
            <a:r>
              <a:rPr lang="ru" sz="1800" dirty="0" smtClean="0">
                <a:latin typeface="+mj-lt"/>
              </a:rPr>
              <a:t>здесь </a:t>
            </a:r>
            <a:r>
              <a:rPr lang="ru" sz="1800" dirty="0">
                <a:latin typeface="+mj-lt"/>
              </a:rPr>
              <a:t>глобальные, а какие локальные?</a:t>
            </a:r>
            <a:endParaRPr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5084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1143000" y="361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Пример </a:t>
            </a:r>
            <a:r>
              <a:rPr lang="ru" dirty="0" smtClean="0"/>
              <a:t>2</a:t>
            </a:r>
            <a:endParaRPr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9906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sample_function(var_a, var_b):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"В функции"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f"var_a</a:t>
            </a:r>
            <a:r>
              <a:rPr lang="ru" sz="1100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var_a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f"var_b</a:t>
            </a:r>
            <a:r>
              <a:rPr lang="ru" sz="1100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var_b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f"var_c</a:t>
            </a:r>
            <a:r>
              <a:rPr lang="ru" sz="1100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var_c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var_d =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888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var_a =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1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var_c =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1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"Снаружи функции"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f"var_a</a:t>
            </a:r>
            <a:r>
              <a:rPr lang="ru" sz="1100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var_a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f"var_c</a:t>
            </a:r>
            <a:r>
              <a:rPr lang="ru" sz="1100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var_c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sample_function(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33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f"var_d</a:t>
            </a:r>
            <a:r>
              <a:rPr lang="ru" sz="1100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var_d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77" name="Google Shape;177;p33"/>
          <p:cNvSpPr txBox="1">
            <a:spLocks noGrp="1"/>
          </p:cNvSpPr>
          <p:nvPr>
            <p:ph type="body" idx="2"/>
          </p:nvPr>
        </p:nvSpPr>
        <p:spPr>
          <a:xfrm>
            <a:off x="49905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 dirty="0">
                <a:latin typeface="+mj-lt"/>
              </a:rPr>
              <a:t>Что будет </a:t>
            </a:r>
            <a:r>
              <a:rPr lang="ru" sz="1800" dirty="0" smtClean="0">
                <a:latin typeface="+mj-lt"/>
              </a:rPr>
              <a:t>выведено </a:t>
            </a:r>
            <a:r>
              <a:rPr lang="ru" sz="1800" dirty="0">
                <a:latin typeface="+mj-lt"/>
              </a:rPr>
              <a:t>на </a:t>
            </a:r>
            <a:r>
              <a:rPr lang="ru" sz="1800" dirty="0" smtClean="0">
                <a:latin typeface="+mj-lt"/>
              </a:rPr>
              <a:t>экран?</a:t>
            </a:r>
            <a:endParaRPr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9065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990600" y="361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Пример 3</a:t>
            </a:r>
            <a:endParaRPr dirty="0"/>
          </a:p>
        </p:txBody>
      </p:sp>
      <p:sp>
        <p:nvSpPr>
          <p:cNvPr id="188" name="Google Shape;188;p35"/>
          <p:cNvSpPr txBox="1">
            <a:spLocks noGrp="1"/>
          </p:cNvSpPr>
          <p:nvPr>
            <p:ph type="body" idx="1"/>
          </p:nvPr>
        </p:nvSpPr>
        <p:spPr>
          <a:xfrm>
            <a:off x="1005840" y="12001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sample_function(var_a, var_b):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"В функции"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f"var_a</a:t>
            </a:r>
            <a:r>
              <a:rPr lang="ru" sz="1100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var_a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var_a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"z"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777</a:t>
            </a:r>
            <a:endParaRPr sz="11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f"var_b</a:t>
            </a:r>
            <a:r>
              <a:rPr lang="ru" sz="1100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var_b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var_b = (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f"var_b</a:t>
            </a:r>
            <a:r>
              <a:rPr lang="ru" sz="1100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var_b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var_a = 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"x"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"y"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var_b = (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"Снаружи функции"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f"var_a</a:t>
            </a:r>
            <a:r>
              <a:rPr lang="ru" sz="1100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var_a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f"var_b</a:t>
            </a:r>
            <a:r>
              <a:rPr lang="ru" sz="1100" b="1" dirty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var_b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sample_function(var_a, var_b)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"После функции"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f"var_a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var_a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f"var_b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var_b</a:t>
            </a:r>
            <a:r>
              <a:rPr lang="ru" sz="11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ru" sz="1100" b="1" dirty="0" smtClean="0">
                <a:solidFill>
                  <a:srgbClr val="0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ru" sz="1100" dirty="0" smtClean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100" b="1" dirty="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89" name="Google Shape;189;p35"/>
          <p:cNvSpPr txBox="1">
            <a:spLocks noGrp="1"/>
          </p:cNvSpPr>
          <p:nvPr>
            <p:ph type="body" idx="2"/>
          </p:nvPr>
        </p:nvSpPr>
        <p:spPr>
          <a:xfrm>
            <a:off x="4876800" y="135255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 dirty="0">
                <a:latin typeface="+mj-lt"/>
              </a:rPr>
              <a:t>Что будет напечатано на экран?</a:t>
            </a:r>
            <a:endParaRPr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831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title"/>
          </p:nvPr>
        </p:nvSpPr>
        <p:spPr>
          <a:xfrm>
            <a:off x="990600" y="43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Built-in scope</a:t>
            </a:r>
            <a:endParaRPr dirty="0"/>
          </a:p>
        </p:txBody>
      </p:sp>
      <p:sp>
        <p:nvSpPr>
          <p:cNvPr id="211" name="Google Shape;211;p39"/>
          <p:cNvSpPr txBox="1">
            <a:spLocks noGrp="1"/>
          </p:cNvSpPr>
          <p:nvPr>
            <p:ph type="body" idx="1"/>
          </p:nvPr>
        </p:nvSpPr>
        <p:spPr>
          <a:xfrm>
            <a:off x="998806" y="1276350"/>
            <a:ext cx="814519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latin typeface="+mj-lt"/>
              </a:rPr>
              <a:t>Встроенная область видимости. Мы с ней уже сталкивались. Сюда входят все встроенные в язык функции, зарезервированные слова, исключения и т.д. </a:t>
            </a:r>
            <a:endParaRPr sz="1800" dirty="0"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 dirty="0">
                <a:latin typeface="+mj-lt"/>
              </a:rPr>
              <a:t>Например, int(), float(), dict(), def, list</a:t>
            </a:r>
            <a:r>
              <a:rPr lang="ru" sz="1800" dirty="0" smtClean="0">
                <a:latin typeface="+mj-lt"/>
              </a:rPr>
              <a:t>(), </a:t>
            </a:r>
            <a:r>
              <a:rPr lang="ru" sz="1800" dirty="0">
                <a:latin typeface="+mj-lt"/>
              </a:rPr>
              <a:t>type(), </a:t>
            </a:r>
            <a:r>
              <a:rPr lang="ru" sz="1800" dirty="0" smtClean="0">
                <a:latin typeface="+mj-lt"/>
              </a:rPr>
              <a:t> </a:t>
            </a:r>
            <a:r>
              <a:rPr lang="ru" sz="1800" dirty="0">
                <a:latin typeface="+mj-lt"/>
              </a:rPr>
              <a:t>… </a:t>
            </a:r>
            <a:endParaRPr sz="1800" dirty="0"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latin typeface="+mj-l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 dirty="0">
                <a:latin typeface="+mj-lt"/>
              </a:rPr>
              <a:t>Посмотреть имена, определенные в built-in можно распечатав dir(__builtins__)</a:t>
            </a:r>
            <a:endParaRPr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410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0469" y="705866"/>
            <a:ext cx="291211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solidFill>
                  <a:srgbClr val="1B202C"/>
                </a:solidFill>
                <a:latin typeface="Calibri"/>
                <a:cs typeface="Calibri"/>
              </a:rPr>
              <a:t>Обратна</a:t>
            </a:r>
            <a:r>
              <a:rPr sz="3400" b="1" dirty="0">
                <a:solidFill>
                  <a:srgbClr val="1B202C"/>
                </a:solidFill>
                <a:latin typeface="Calibri"/>
                <a:cs typeface="Calibri"/>
              </a:rPr>
              <a:t>я</a:t>
            </a:r>
            <a:r>
              <a:rPr sz="3400" b="1" spc="-135" dirty="0">
                <a:solidFill>
                  <a:srgbClr val="1B202C"/>
                </a:solidFill>
                <a:latin typeface="Calibri"/>
                <a:cs typeface="Calibri"/>
              </a:rPr>
              <a:t> </a:t>
            </a:r>
            <a:r>
              <a:rPr sz="3400" b="1" spc="-5" dirty="0">
                <a:solidFill>
                  <a:srgbClr val="1B202C"/>
                </a:solidFill>
                <a:latin typeface="Calibri"/>
                <a:cs typeface="Calibri"/>
              </a:rPr>
              <a:t>связь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684" y="1850644"/>
            <a:ext cx="7548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u="heavy" spc="10" dirty="0">
                <a:solidFill>
                  <a:srgbClr val="3685FD"/>
                </a:solidFill>
                <a:uFill>
                  <a:solidFill>
                    <a:srgbClr val="3685FD"/>
                  </a:solidFill>
                </a:uFill>
                <a:latin typeface="Tahoma"/>
                <a:cs typeface="Tahoma"/>
              </a:rPr>
              <a:t>https://</a:t>
            </a:r>
            <a:r>
              <a:rPr sz="2000" u="heavy" spc="10" dirty="0" smtClean="0">
                <a:solidFill>
                  <a:srgbClr val="3685FD"/>
                </a:solidFill>
                <a:uFill>
                  <a:solidFill>
                    <a:srgbClr val="3685FD"/>
                  </a:solidFill>
                </a:uFill>
                <a:latin typeface="Tahoma"/>
                <a:cs typeface="Tahoma"/>
              </a:rPr>
              <a:t>docs.google.com/forms/d/e/1FAIpQLScLLl5Vno4ynQVLn4T</a:t>
            </a:r>
            <a:r>
              <a:rPr sz="2000" u="heavy" spc="30" dirty="0" smtClean="0">
                <a:solidFill>
                  <a:srgbClr val="3685FD"/>
                </a:solidFill>
                <a:uFill>
                  <a:solidFill>
                    <a:srgbClr val="3685FD"/>
                  </a:solidFill>
                </a:uFill>
                <a:latin typeface="Tahoma"/>
                <a:cs typeface="Tahoma"/>
              </a:rPr>
              <a:t>k5CifvSxYueYxFXcWQfybxQ1UvPSoXQ/viewform?usp=sf_link</a:t>
            </a:r>
            <a:endParaRPr sz="200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1066800" y="579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/>
              <a:t>Dictionary (словарь)</a:t>
            </a:r>
            <a:endParaRPr sz="3100"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304800" y="1428750"/>
            <a:ext cx="8070300" cy="3416400"/>
          </a:xfrm>
        </p:spPr>
        <p:txBody>
          <a:bodyPr>
            <a:normAutofit/>
          </a:bodyPr>
          <a:lstStyle/>
          <a:p>
            <a:r>
              <a:rPr lang="ru-RU" sz="1600" dirty="0" smtClean="0">
                <a:latin typeface="+mj-lt"/>
              </a:rPr>
              <a:t>Обратиться к словарю по ключу </a:t>
            </a:r>
            <a:r>
              <a:rPr lang="en-US" sz="1600" dirty="0" err="1" smtClean="0">
                <a:latin typeface="+mj-lt"/>
              </a:rPr>
              <a:t>dict</a:t>
            </a:r>
            <a:r>
              <a:rPr lang="en-US" sz="1600" dirty="0" smtClean="0">
                <a:latin typeface="+mj-lt"/>
              </a:rPr>
              <a:t>['key1']</a:t>
            </a:r>
          </a:p>
          <a:p>
            <a:r>
              <a:rPr lang="ru-RU" sz="1600" dirty="0" smtClean="0">
                <a:latin typeface="+mj-lt"/>
              </a:rPr>
              <a:t>Поменять значение в словаре по ключу </a:t>
            </a:r>
            <a:r>
              <a:rPr lang="en-US" sz="1600" dirty="0" err="1" smtClean="0">
                <a:latin typeface="+mj-lt"/>
              </a:rPr>
              <a:t>dict</a:t>
            </a:r>
            <a:r>
              <a:rPr lang="en-US" sz="1600" dirty="0" smtClean="0">
                <a:latin typeface="+mj-lt"/>
              </a:rPr>
              <a:t>['key1'] = 't'</a:t>
            </a:r>
          </a:p>
          <a:p>
            <a:r>
              <a:rPr lang="ru-RU" sz="1600" dirty="0" smtClean="0">
                <a:latin typeface="+mj-lt"/>
              </a:rPr>
              <a:t>Добавить пару ключ-значение </a:t>
            </a:r>
            <a:r>
              <a:rPr lang="en-US" sz="1600" dirty="0" err="1" smtClean="0">
                <a:latin typeface="+mj-lt"/>
              </a:rPr>
              <a:t>dict</a:t>
            </a:r>
            <a:r>
              <a:rPr lang="en-US" sz="1600" smtClean="0">
                <a:latin typeface="+mj-lt"/>
              </a:rPr>
              <a:t>[</a:t>
            </a:r>
            <a:r>
              <a:rPr lang="en-US" sz="1600" smtClean="0"/>
              <a:t>'</a:t>
            </a:r>
            <a:r>
              <a:rPr lang="en-US" sz="1600" smtClean="0">
                <a:latin typeface="+mj-lt"/>
              </a:rPr>
              <a:t>key2</a:t>
            </a:r>
            <a:r>
              <a:rPr lang="en-US" sz="1600"/>
              <a:t>'</a:t>
            </a:r>
            <a:r>
              <a:rPr lang="en-US" sz="1600" smtClean="0">
                <a:latin typeface="+mj-lt"/>
              </a:rPr>
              <a:t>] </a:t>
            </a:r>
            <a:r>
              <a:rPr lang="en-US" sz="1600" dirty="0" smtClean="0">
                <a:latin typeface="+mj-lt"/>
              </a:rPr>
              <a:t>= 10</a:t>
            </a:r>
            <a:endParaRPr lang="ru-RU" sz="1600" dirty="0" smtClean="0">
              <a:latin typeface="+mj-lt"/>
            </a:endParaRPr>
          </a:p>
          <a:p>
            <a:r>
              <a:rPr lang="ru-RU" sz="1600" dirty="0" smtClean="0">
                <a:latin typeface="+mj-lt"/>
              </a:rPr>
              <a:t>Проверить наличие ключа в словаре с помощью </a:t>
            </a:r>
            <a:r>
              <a:rPr lang="en-US" sz="1600" dirty="0" smtClean="0">
                <a:latin typeface="+mj-lt"/>
              </a:rPr>
              <a:t>in</a:t>
            </a:r>
          </a:p>
          <a:p>
            <a:r>
              <a:rPr lang="en-US" sz="1600" b="1" dirty="0" err="1" smtClean="0">
                <a:latin typeface="+mj-lt"/>
              </a:rPr>
              <a:t>dict.keys</a:t>
            </a:r>
            <a:r>
              <a:rPr lang="en-US" sz="1600" b="1" dirty="0" smtClean="0">
                <a:latin typeface="+mj-lt"/>
              </a:rPr>
              <a:t>() </a:t>
            </a:r>
            <a:r>
              <a:rPr lang="ru-RU" sz="1600" dirty="0" smtClean="0">
                <a:latin typeface="+mj-lt"/>
              </a:rPr>
              <a:t>вернет список ключей словаря</a:t>
            </a:r>
          </a:p>
          <a:p>
            <a:r>
              <a:rPr lang="en-US" sz="1600" b="1" dirty="0" err="1">
                <a:latin typeface="+mj-lt"/>
              </a:rPr>
              <a:t>d</a:t>
            </a:r>
            <a:r>
              <a:rPr lang="en-US" sz="1600" b="1" dirty="0" err="1" smtClean="0">
                <a:latin typeface="+mj-lt"/>
              </a:rPr>
              <a:t>ict.values</a:t>
            </a:r>
            <a:r>
              <a:rPr lang="en-US" sz="1600" b="1" dirty="0" smtClean="0">
                <a:latin typeface="+mj-lt"/>
              </a:rPr>
              <a:t>() </a:t>
            </a:r>
            <a:r>
              <a:rPr lang="ru-RU" sz="1600" dirty="0" smtClean="0">
                <a:latin typeface="+mj-lt"/>
              </a:rPr>
              <a:t>вернет список значений словаря</a:t>
            </a:r>
          </a:p>
          <a:p>
            <a:r>
              <a:rPr lang="en-US" sz="1600" b="1" dirty="0" err="1">
                <a:latin typeface="+mj-lt"/>
              </a:rPr>
              <a:t>d</a:t>
            </a:r>
            <a:r>
              <a:rPr lang="en-US" sz="1600" b="1" dirty="0" err="1" smtClean="0">
                <a:latin typeface="+mj-lt"/>
              </a:rPr>
              <a:t>ict.update</a:t>
            </a:r>
            <a:r>
              <a:rPr lang="en-US" sz="1600" b="1" dirty="0" smtClean="0">
                <a:latin typeface="+mj-lt"/>
              </a:rPr>
              <a:t>('key1':10, 'key2': 't') </a:t>
            </a:r>
            <a:r>
              <a:rPr lang="ru-RU" sz="1600" dirty="0" smtClean="0">
                <a:latin typeface="+mj-lt"/>
              </a:rPr>
              <a:t>обновляет значения – удобен, когда нужно сделать несколько замен</a:t>
            </a:r>
          </a:p>
          <a:p>
            <a:r>
              <a:rPr lang="en-US" sz="1600" b="1" dirty="0" err="1">
                <a:latin typeface="+mj-lt"/>
              </a:rPr>
              <a:t>d</a:t>
            </a:r>
            <a:r>
              <a:rPr lang="en-US" sz="1600" b="1" dirty="0" err="1" smtClean="0">
                <a:latin typeface="+mj-lt"/>
              </a:rPr>
              <a:t>ict.get</a:t>
            </a:r>
            <a:r>
              <a:rPr lang="en-US" sz="1600" b="1" dirty="0" smtClean="0">
                <a:latin typeface="+mj-lt"/>
              </a:rPr>
              <a:t>('key1', 'key2', …) </a:t>
            </a:r>
            <a:r>
              <a:rPr lang="en-US" sz="1600" dirty="0" smtClean="0">
                <a:latin typeface="+mj-lt"/>
              </a:rPr>
              <a:t>– </a:t>
            </a:r>
            <a:r>
              <a:rPr lang="ru-RU" sz="1600" dirty="0" smtClean="0">
                <a:latin typeface="+mj-lt"/>
              </a:rPr>
              <a:t>возвращает значения для конкретных ключей</a:t>
            </a:r>
          </a:p>
          <a:p>
            <a:r>
              <a:rPr lang="ru-RU" sz="1600" b="1" dirty="0" smtClean="0">
                <a:latin typeface="+mj-lt"/>
              </a:rPr>
              <a:t>Ключами могут быть только неизменяемые встроенные типы!</a:t>
            </a:r>
            <a:endParaRPr lang="en-US" sz="1600" b="1" dirty="0" smtClean="0">
              <a:latin typeface="+mj-lt"/>
            </a:endParaRPr>
          </a:p>
        </p:txBody>
      </p:sp>
      <p:sp>
        <p:nvSpPr>
          <p:cNvPr id="3" name="Правая фигурная скобка 2"/>
          <p:cNvSpPr/>
          <p:nvPr/>
        </p:nvSpPr>
        <p:spPr>
          <a:xfrm>
            <a:off x="4876800" y="2571750"/>
            <a:ext cx="152400" cy="3810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5037406" y="2563251"/>
            <a:ext cx="35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dict.items</a:t>
            </a:r>
            <a:r>
              <a:rPr lang="en-US" b="1" dirty="0" smtClean="0"/>
              <a:t>() </a:t>
            </a:r>
            <a:r>
              <a:rPr lang="ru-RU" dirty="0"/>
              <a:t>вернет </a:t>
            </a:r>
            <a:r>
              <a:rPr lang="ru-RU" dirty="0" err="1" smtClean="0"/>
              <a:t>ключ+значение</a:t>
            </a:r>
            <a:endParaRPr lang="ru-RU" dirty="0"/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10900" y="4095750"/>
            <a:ext cx="7658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latin typeface="+mj-lt"/>
              </a:rPr>
              <a:t>Задача:</a:t>
            </a:r>
          </a:p>
          <a:p>
            <a:r>
              <a:rPr lang="ru-RU" dirty="0" smtClean="0">
                <a:latin typeface="+mj-lt"/>
              </a:rPr>
              <a:t>Создайте </a:t>
            </a:r>
            <a:r>
              <a:rPr lang="ru-RU" dirty="0">
                <a:latin typeface="+mj-lt"/>
              </a:rPr>
              <a:t>словарь, в котором ключами будут числа от 1 до 10, а значениями эти же числа, возведенные в 4 степень</a:t>
            </a:r>
            <a:r>
              <a:rPr lang="ru-RU" dirty="0" smtClean="0">
                <a:latin typeface="+mj-lt"/>
              </a:rPr>
              <a:t>.</a:t>
            </a:r>
            <a:endParaRPr lang="ru-RU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0412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;p22"/>
          <p:cNvSpPr txBox="1">
            <a:spLocks/>
          </p:cNvSpPr>
          <p:nvPr/>
        </p:nvSpPr>
        <p:spPr>
          <a:xfrm>
            <a:off x="1143000" y="560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 b="1" i="0">
                <a:solidFill>
                  <a:srgbClr val="1B202C"/>
                </a:solidFill>
                <a:latin typeface="Calibri"/>
                <a:ea typeface="+mj-ea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" sz="4000" dirty="0" smtClean="0"/>
              <a:t>Вернемся к циклам</a:t>
            </a:r>
            <a:endParaRPr lang="ru-RU" kern="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85800" y="1352550"/>
            <a:ext cx="83058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212121"/>
                </a:solidFill>
                <a:latin typeface="+mj-lt"/>
              </a:rPr>
              <a:t>1.</a:t>
            </a:r>
            <a:r>
              <a:rPr lang="ru-RU" dirty="0" smtClean="0"/>
              <a:t> </a:t>
            </a:r>
            <a:r>
              <a:rPr lang="ru-RU" dirty="0"/>
              <a:t>На вход даны два списка. Выведите </a:t>
            </a:r>
            <a:r>
              <a:rPr lang="ru-RU" dirty="0" smtClean="0"/>
              <a:t>каждый элемент </a:t>
            </a:r>
            <a:r>
              <a:rPr lang="ru-RU" dirty="0"/>
              <a:t>первого списка, если его нет во втором </a:t>
            </a:r>
            <a:r>
              <a:rPr lang="ru-RU" dirty="0" smtClean="0"/>
              <a:t>списке. В списках могут быть повторяющиеся элементы.</a:t>
            </a:r>
            <a:endParaRPr lang="ru-RU" dirty="0" smtClean="0">
              <a:latin typeface="+mj-lt"/>
            </a:endParaRPr>
          </a:p>
          <a:p>
            <a:r>
              <a:rPr lang="ru-RU" dirty="0" smtClean="0">
                <a:latin typeface="+mj-lt"/>
              </a:rPr>
              <a:t>2. Наполните </a:t>
            </a:r>
            <a:r>
              <a:rPr lang="ru-RU" dirty="0">
                <a:latin typeface="+mj-lt"/>
              </a:rPr>
              <a:t>множество уникальными квадратами введенных пользователем чисел. Наполнение прекращается в тот момент, когда пользователь вводит 0. В конце выведите полученное множество на </a:t>
            </a:r>
            <a:r>
              <a:rPr lang="ru-RU" dirty="0" smtClean="0">
                <a:latin typeface="+mj-lt"/>
              </a:rPr>
              <a:t>экран</a:t>
            </a:r>
          </a:p>
          <a:p>
            <a:r>
              <a:rPr lang="ru-RU" dirty="0" smtClean="0">
                <a:latin typeface="+mj-lt"/>
              </a:rPr>
              <a:t>3.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Допустим </a:t>
            </a:r>
            <a:r>
              <a:rPr lang="ru-RU" dirty="0">
                <a:latin typeface="+mj-lt"/>
              </a:rPr>
              <a:t>вы положили в некий финансовый инструмент x </a:t>
            </a:r>
            <a:r>
              <a:rPr lang="ru-RU" dirty="0" err="1">
                <a:latin typeface="+mj-lt"/>
              </a:rPr>
              <a:t>у.е</a:t>
            </a:r>
            <a:r>
              <a:rPr lang="ru-RU" dirty="0">
                <a:latin typeface="+mj-lt"/>
              </a:rPr>
              <a:t> под y процентов годовых. Посчитайте через сколько лет сумма удвоится. Выведите как будет меняться сумма на счете </a:t>
            </a:r>
            <a:r>
              <a:rPr lang="ru-RU" dirty="0" smtClean="0">
                <a:latin typeface="+mj-lt"/>
              </a:rPr>
              <a:t>от года к </a:t>
            </a:r>
            <a:r>
              <a:rPr lang="ru-RU" dirty="0">
                <a:latin typeface="+mj-lt"/>
              </a:rPr>
              <a:t>году в списке и количество лет, которое это займет</a:t>
            </a:r>
            <a:r>
              <a:rPr lang="ru-RU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90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;p22"/>
          <p:cNvSpPr txBox="1">
            <a:spLocks/>
          </p:cNvSpPr>
          <p:nvPr/>
        </p:nvSpPr>
        <p:spPr>
          <a:xfrm>
            <a:off x="1143000" y="560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 b="1" i="0">
                <a:solidFill>
                  <a:srgbClr val="1B202C"/>
                </a:solidFill>
                <a:latin typeface="Calibri"/>
                <a:ea typeface="+mj-ea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" sz="4000" dirty="0" smtClean="0"/>
              <a:t>Вернемся к циклам</a:t>
            </a:r>
            <a:endParaRPr lang="ru-RU" kern="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85800" y="1276350"/>
            <a:ext cx="8305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</a:t>
            </a:r>
            <a:r>
              <a:rPr lang="ru-RU" dirty="0" smtClean="0"/>
              <a:t>. </a:t>
            </a:r>
            <a:r>
              <a:rPr lang="ru-RU" dirty="0"/>
              <a:t>Игра угадай число. При каждом запуске компьютер загадывает случайное целое число в диапазоне от 1 до 100. Напишите программу -- диалог, которая будет давать подсказки до тех пор пока число не угадано. В тот момент, когда число угадано, игра завершается.</a:t>
            </a:r>
          </a:p>
          <a:p>
            <a:r>
              <a:rPr lang="ru-RU" dirty="0"/>
              <a:t>Пример. Пусть загадано число 34.</a:t>
            </a:r>
          </a:p>
          <a:p>
            <a:r>
              <a:rPr lang="ru-RU" dirty="0"/>
              <a:t>Программа просит ввести целое число.</a:t>
            </a:r>
          </a:p>
          <a:p>
            <a:r>
              <a:rPr lang="ru-RU" dirty="0"/>
              <a:t>Вводим 50</a:t>
            </a:r>
          </a:p>
          <a:p>
            <a:r>
              <a:rPr lang="ru-RU" dirty="0"/>
              <a:t>Программа говорит меньше</a:t>
            </a:r>
          </a:p>
          <a:p>
            <a:r>
              <a:rPr lang="ru-RU" dirty="0"/>
              <a:t>Вводим 25</a:t>
            </a:r>
          </a:p>
          <a:p>
            <a:r>
              <a:rPr lang="ru-RU" dirty="0" err="1"/>
              <a:t>Прграмма</a:t>
            </a:r>
            <a:r>
              <a:rPr lang="ru-RU" dirty="0"/>
              <a:t> говорит больше</a:t>
            </a:r>
          </a:p>
          <a:p>
            <a:r>
              <a:rPr lang="ru-RU" dirty="0" err="1"/>
              <a:t>итд</a:t>
            </a:r>
            <a:r>
              <a:rPr lang="ru-RU" dirty="0"/>
              <a:t>...</a:t>
            </a:r>
          </a:p>
          <a:p>
            <a:r>
              <a:rPr lang="ru-RU" dirty="0"/>
              <a:t>34</a:t>
            </a:r>
          </a:p>
          <a:p>
            <a:r>
              <a:rPr lang="ru-RU" dirty="0"/>
              <a:t>Игра завершается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491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;p22"/>
          <p:cNvSpPr txBox="1">
            <a:spLocks/>
          </p:cNvSpPr>
          <p:nvPr/>
        </p:nvSpPr>
        <p:spPr>
          <a:xfrm>
            <a:off x="1143000" y="560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 b="1" i="0">
                <a:solidFill>
                  <a:srgbClr val="1B202C"/>
                </a:solidFill>
                <a:latin typeface="Calibri"/>
                <a:ea typeface="+mj-ea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" sz="4000" dirty="0" smtClean="0"/>
              <a:t>Вернемся к циклам</a:t>
            </a:r>
            <a:endParaRPr lang="ru-RU" kern="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43000" y="971550"/>
            <a:ext cx="7924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5</a:t>
            </a:r>
            <a:r>
              <a:rPr lang="ru-RU" dirty="0" smtClean="0"/>
              <a:t>. </a:t>
            </a:r>
            <a:r>
              <a:rPr lang="ru-RU" dirty="0"/>
              <a:t>Пройдитесь в цикле </a:t>
            </a:r>
            <a:r>
              <a:rPr lang="ru-RU" dirty="0" err="1"/>
              <a:t>for</a:t>
            </a:r>
            <a:r>
              <a:rPr lang="ru-RU" dirty="0"/>
              <a:t> по данному списку. Если на четном индексе стоит нечетное число, то превратите его в четное вверх.</a:t>
            </a:r>
          </a:p>
          <a:p>
            <a:r>
              <a:rPr lang="ru-RU" dirty="0"/>
              <a:t>Пример.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dirty="0"/>
              <a:t>6</a:t>
            </a:r>
            <a:r>
              <a:rPr lang="en-US" dirty="0" smtClean="0"/>
              <a:t>. </a:t>
            </a:r>
            <a:r>
              <a:rPr lang="ru-RU" dirty="0"/>
              <a:t>Выведите лестницу высоты N из чисел. На каждом шаге ступенька должна состоять из чисел от 1 до i, где i - номер текущей итерации внешнего цикла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7.</a:t>
            </a:r>
            <a:r>
              <a:rPr lang="ru-RU" dirty="0"/>
              <a:t> Имеется 2 словаря с пересекающимися ключами (значения - положительные числа), напишите программу, которая формирует новый словарь по правилу: </a:t>
            </a:r>
          </a:p>
          <a:p>
            <a:pPr lvl="1"/>
            <a:r>
              <a:rPr lang="ru-RU" dirty="0"/>
              <a:t>Если в исходных словарях есть повторяющиеся ключи, выбираем среди их значений максимальное и присваиваем этому ключу (например, в словаре_1 есть ключ "а" со значением 5, и в словаре_2 есть ключ "а", но со значением 9. Выбираем максимальное значение, т. е. 9, и присваиваем ключу "а" в уже новом словаре)</a:t>
            </a:r>
          </a:p>
          <a:p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733550"/>
            <a:ext cx="23526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0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7;p22"/>
          <p:cNvSpPr txBox="1">
            <a:spLocks/>
          </p:cNvSpPr>
          <p:nvPr/>
        </p:nvSpPr>
        <p:spPr>
          <a:xfrm>
            <a:off x="1143000" y="560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800" b="1" i="0">
                <a:solidFill>
                  <a:srgbClr val="1B202C"/>
                </a:solidFill>
                <a:latin typeface="Calibri"/>
                <a:ea typeface="+mj-ea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ru-RU" sz="4000" dirty="0" smtClean="0"/>
              <a:t>Для самостоятельного </a:t>
            </a:r>
            <a:r>
              <a:rPr lang="ru-RU" sz="4000" dirty="0" err="1" smtClean="0"/>
              <a:t>кодинга</a:t>
            </a:r>
            <a:endParaRPr lang="ru-RU" kern="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85800" y="135255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ru-RU" dirty="0"/>
              <a:t>Простая реализация сортировки пузырьком. Реализуйте сортировку с помощью двух циклов </a:t>
            </a:r>
            <a:r>
              <a:rPr lang="ru-RU" dirty="0" err="1"/>
              <a:t>for</a:t>
            </a:r>
            <a:r>
              <a:rPr lang="ru-RU" dirty="0"/>
              <a:t> (один, вложен в другой) (например, по возрастанию).</a:t>
            </a:r>
          </a:p>
        </p:txBody>
      </p:sp>
      <p:pic>
        <p:nvPicPr>
          <p:cNvPr id="7" name="Сортировка пузырько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850" y="1998881"/>
            <a:ext cx="5353368" cy="301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>
            <a:spLocks noGrp="1"/>
          </p:cNvSpPr>
          <p:nvPr>
            <p:ph type="title"/>
          </p:nvPr>
        </p:nvSpPr>
        <p:spPr>
          <a:xfrm>
            <a:off x="1066800" y="361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Прерывание break</a:t>
            </a:r>
            <a:endParaRPr dirty="0"/>
          </a:p>
        </p:txBody>
      </p:sp>
      <p:sp>
        <p:nvSpPr>
          <p:cNvPr id="186" name="Google Shape;186;p35"/>
          <p:cNvSpPr txBox="1">
            <a:spLocks noGrp="1"/>
          </p:cNvSpPr>
          <p:nvPr>
            <p:ph type="body" idx="1"/>
          </p:nvPr>
        </p:nvSpPr>
        <p:spPr>
          <a:xfrm>
            <a:off x="1035148" y="1200150"/>
            <a:ext cx="788025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Оба цикла можно завершить досрочно. Для этого есть ключевое слово break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=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1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 True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делаем полезную работу</a:t>
            </a:r>
            <a:endParaRPr sz="1100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&gt;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sz="1100" b="1" dirty="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+=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1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делаем полезную работу</a:t>
            </a:r>
            <a:endParaRPr sz="1100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&gt;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0331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990600" y="438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Переход к следующему шагу continue</a:t>
            </a: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body" idx="1"/>
          </p:nvPr>
        </p:nvSpPr>
        <p:spPr>
          <a:xfrm>
            <a:off x="990600" y="1200150"/>
            <a:ext cx="8077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Можно досрочно завершить тело цикла и перейти к следующей итерации с помощью ключевого слова continue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=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11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while True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 +=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100" dirty="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==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continue  </a:t>
            </a: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пропускаем шаг, когда i будет равен 1</a:t>
            </a:r>
            <a:endParaRPr sz="1100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ru" sz="1100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 == </a:t>
            </a:r>
            <a:r>
              <a:rPr lang="ru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100" dirty="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continue  </a:t>
            </a:r>
            <a:r>
              <a:rPr lang="ru" sz="1100" i="1" dirty="0">
                <a:solidFill>
                  <a:srgbClr val="808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пропускаем шаг, когда i будет равен 5</a:t>
            </a:r>
            <a:endParaRPr sz="1100" i="1" dirty="0">
              <a:solidFill>
                <a:srgbClr val="808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76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13639</TotalTime>
  <Words>1775</Words>
  <Application>Microsoft Office PowerPoint</Application>
  <PresentationFormat>Экран (16:9)</PresentationFormat>
  <Paragraphs>267</Paragraphs>
  <Slides>25</Slides>
  <Notes>23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Tahoma</vt:lpstr>
      <vt:lpstr>Trebuchet MS</vt:lpstr>
      <vt:lpstr>Wingdings</vt:lpstr>
      <vt:lpstr>Office Theme</vt:lpstr>
      <vt:lpstr>Вебинар №7 Python, базовый курс</vt:lpstr>
      <vt:lpstr>Dictionary (словарь)</vt:lpstr>
      <vt:lpstr>Dictionary (словарь)</vt:lpstr>
      <vt:lpstr>Презентация PowerPoint</vt:lpstr>
      <vt:lpstr>Презентация PowerPoint</vt:lpstr>
      <vt:lpstr>Презентация PowerPoint</vt:lpstr>
      <vt:lpstr>Презентация PowerPoint</vt:lpstr>
      <vt:lpstr>Прерывание break</vt:lpstr>
      <vt:lpstr>Переход к следующему шагу continue</vt:lpstr>
      <vt:lpstr>Презентация PowerPoint</vt:lpstr>
      <vt:lpstr>Генератор списков и словарей</vt:lpstr>
      <vt:lpstr>Функции</vt:lpstr>
      <vt:lpstr>Функции. Синтаксис</vt:lpstr>
      <vt:lpstr>Задачи</vt:lpstr>
      <vt:lpstr>Функции. Аргументы</vt:lpstr>
      <vt:lpstr>Лямбда-функции</vt:lpstr>
      <vt:lpstr>Область видимости</vt:lpstr>
      <vt:lpstr>Правило LEGB</vt:lpstr>
      <vt:lpstr>Global (module) scope</vt:lpstr>
      <vt:lpstr>Local (function) scope</vt:lpstr>
      <vt:lpstr>Пример 1</vt:lpstr>
      <vt:lpstr>Пример 2</vt:lpstr>
      <vt:lpstr>Пример 3</vt:lpstr>
      <vt:lpstr>Built-in scope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Вебинар №2 Типы данных.  DDL и DML операции.</dc:title>
  <dc:creator>Тамара Арямова</dc:creator>
  <cp:lastModifiedBy>RePack by Diakov</cp:lastModifiedBy>
  <cp:revision>117</cp:revision>
  <dcterms:created xsi:type="dcterms:W3CDTF">2022-09-28T18:35:13Z</dcterms:created>
  <dcterms:modified xsi:type="dcterms:W3CDTF">2022-10-14T15:17:10Z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2022-09-28T00:00:00Z</vt:filetime>
  </property>
</Properties>
</file>